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ncode Sans Condensed Thin" pitchFamily="2" charset="7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0X/6e9IMWTvypzmU+6PmHgVyv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motivation </a:t>
            </a: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3492ddc0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3492ddc01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c3492ddc01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3492ddc0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c3492ddc01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c3492ddc01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3492ddc0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c3492ddc01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c3492ddc01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3492ddc0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c3492ddc01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c3492ddc01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3492ddc0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c3492ddc0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c3492ddc01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3492dd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c3492ddc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c3492ddc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3492ddc0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c3492ddc01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c3492ddc01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3492ddc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c3492ddc01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c3492ddc01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3492ddc0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c3492ddc01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c3492ddc01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3492ddc0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c3492ddc01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c3492ddc01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8510711f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8510711f4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c8510711f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3492ddc0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c3492ddc01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c3492ddc01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3492ddc0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3492ddc01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c3492ddc01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t="40698"/>
          <a:stretch/>
        </p:blipFill>
        <p:spPr>
          <a:xfrm>
            <a:off x="1039285" y="6304548"/>
            <a:ext cx="2955773" cy="3093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895676" y="13322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988"/>
              <a:buNone/>
              <a:defRPr sz="4988" b="0" i="0">
                <a:solidFill>
                  <a:schemeClr val="dk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2400"/>
              <a:buNone/>
              <a:defRPr b="0" i="0">
                <a:solidFill>
                  <a:srgbClr val="E8D3A2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2000"/>
              <a:buNone/>
              <a:defRPr b="0" i="0">
                <a:solidFill>
                  <a:srgbClr val="E8D3A2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1800"/>
              <a:buNone/>
              <a:defRPr b="0" i="0">
                <a:solidFill>
                  <a:srgbClr val="E8D3A2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1800"/>
              <a:buNone/>
              <a:defRPr b="0" i="0">
                <a:solidFill>
                  <a:srgbClr val="E8D3A2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285" y="3973980"/>
            <a:ext cx="21336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9657" y="5945854"/>
            <a:ext cx="1487696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body" idx="1"/>
          </p:nvPr>
        </p:nvSpPr>
        <p:spPr>
          <a:xfrm>
            <a:off x="1478550" y="940850"/>
            <a:ext cx="9426600" cy="22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5288" b="1">
                <a:latin typeface="Times New Roman"/>
                <a:ea typeface="Times New Roman"/>
                <a:cs typeface="Times New Roman"/>
                <a:sym typeface="Times New Roman"/>
              </a:rPr>
              <a:t>Networks </a:t>
            </a:r>
            <a:endParaRPr sz="5288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5288" b="1">
                <a:latin typeface="Times New Roman"/>
                <a:ea typeface="Times New Roman"/>
                <a:cs typeface="Times New Roman"/>
                <a:sym typeface="Times New Roman"/>
              </a:rPr>
              <a:t>and Choice Modeling</a:t>
            </a:r>
            <a:endParaRPr sz="5288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975757" y="4318000"/>
            <a:ext cx="91785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Xuling Yang</a:t>
            </a:r>
            <a:endParaRPr sz="220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Mentor:  Apara Venkat</a:t>
            </a:r>
            <a:endParaRPr sz="220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SPA DRP, WI21</a:t>
            </a:r>
            <a:endParaRPr sz="2200" b="0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638271" y="5375189"/>
            <a:ext cx="2553730" cy="1482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411" y="3143440"/>
            <a:ext cx="2187468" cy="218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3492ddc01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Question: from networks to choice model?</a:t>
            </a:r>
            <a:endParaRPr/>
          </a:p>
        </p:txBody>
      </p:sp>
      <p:sp>
        <p:nvSpPr>
          <p:cNvPr id="190" name="Google Shape;190;gc3492ddc01_0_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Ranking methods like PageRank:</a:t>
            </a:r>
            <a:endParaRPr sz="300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/>
              <a:t>mostly based on degrees and geodesic distances</a:t>
            </a:r>
            <a:endParaRPr sz="260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/>
              <a:t>assigned original utility</a:t>
            </a:r>
            <a:endParaRPr sz="260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/>
              <a:t>very coarse ordinary ranking</a:t>
            </a:r>
            <a:endParaRPr sz="260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/>
              <a:t>scores no actual meaning</a:t>
            </a:r>
            <a:endParaRPr sz="260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/>
              <a:t>not follows logit distribution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how to reconcile utility and networks?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rgbClr val="E69138"/>
                </a:solidFill>
              </a:rPr>
              <a:t>….SpringRank!</a:t>
            </a:r>
            <a:endParaRPr sz="3000" b="1">
              <a:solidFill>
                <a:srgbClr val="E69138"/>
              </a:solidFill>
            </a:endParaRPr>
          </a:p>
        </p:txBody>
      </p:sp>
      <p:pic>
        <p:nvPicPr>
          <p:cNvPr id="191" name="Google Shape;191;gc3492ddc01_0_62"/>
          <p:cNvPicPr preferRelativeResize="0"/>
          <p:nvPr/>
        </p:nvPicPr>
        <p:blipFill rotWithShape="1">
          <a:blip r:embed="rId3">
            <a:alphaModFix/>
          </a:blip>
          <a:srcRect b="8500"/>
          <a:stretch/>
        </p:blipFill>
        <p:spPr>
          <a:xfrm rot="366247">
            <a:off x="3453830" y="5412453"/>
            <a:ext cx="1170414" cy="115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3492ddc01_0_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Reconciliation: SpringRank</a:t>
            </a:r>
            <a:endParaRPr/>
          </a:p>
        </p:txBody>
      </p:sp>
      <p:sp>
        <p:nvSpPr>
          <p:cNvPr id="198" name="Google Shape;198;gc3492ddc01_0_35"/>
          <p:cNvSpPr txBox="1">
            <a:spLocks noGrp="1"/>
          </p:cNvSpPr>
          <p:nvPr>
            <p:ph type="body" idx="1"/>
          </p:nvPr>
        </p:nvSpPr>
        <p:spPr>
          <a:xfrm>
            <a:off x="632675" y="159701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physical system: nodes vs. options; springs vs. edges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energy decided by distances between nodes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minimize the total energy of the system to get optimal rankings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99" name="Google Shape;199;gc3492ddc01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177" y="3415452"/>
            <a:ext cx="298323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c3492ddc01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00" y="4487213"/>
            <a:ext cx="48577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c3492ddc01_0_35"/>
          <p:cNvSpPr txBox="1"/>
          <p:nvPr/>
        </p:nvSpPr>
        <p:spPr>
          <a:xfrm>
            <a:off x="8628000" y="4669550"/>
            <a:ext cx="43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c3492ddc01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638" y="3117850"/>
            <a:ext cx="42957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3492ddc01_0_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Reconciliation: SpringRank</a:t>
            </a:r>
            <a:endParaRPr/>
          </a:p>
        </p:txBody>
      </p:sp>
      <p:sp>
        <p:nvSpPr>
          <p:cNvPr id="209" name="Google Shape;209;gc3492ddc01_0_1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With Boltzmann distribution, we can also get a </a:t>
            </a:r>
            <a:r>
              <a:rPr lang="en-US" b="1">
                <a:solidFill>
                  <a:srgbClr val="FF0000"/>
                </a:solidFill>
              </a:rPr>
              <a:t>logit</a:t>
            </a:r>
            <a:r>
              <a:rPr lang="en-US"/>
              <a:t> model!</a:t>
            </a:r>
            <a:endParaRPr/>
          </a:p>
        </p:txBody>
      </p:sp>
      <p:pic>
        <p:nvPicPr>
          <p:cNvPr id="210" name="Google Shape;210;gc3492ddc01_0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080" y="2519350"/>
            <a:ext cx="4781575" cy="23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c3492ddc01_0_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0057" y="2519357"/>
            <a:ext cx="4129450" cy="201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c3492ddc01_0_104"/>
          <p:cNvSpPr txBox="1"/>
          <p:nvPr/>
        </p:nvSpPr>
        <p:spPr>
          <a:xfrm>
            <a:off x="2984400" y="4303300"/>
            <a:ext cx="210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SpringRank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3492ddc01_0_104"/>
          <p:cNvSpPr txBox="1"/>
          <p:nvPr/>
        </p:nvSpPr>
        <p:spPr>
          <a:xfrm>
            <a:off x="7724500" y="4303300"/>
            <a:ext cx="210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c3492ddc01_0_104"/>
          <p:cNvSpPr txBox="1">
            <a:spLocks noGrp="1"/>
          </p:cNvSpPr>
          <p:nvPr>
            <p:ph type="body" idx="1"/>
          </p:nvPr>
        </p:nvSpPr>
        <p:spPr>
          <a:xfrm>
            <a:off x="838200" y="5099225"/>
            <a:ext cx="10515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SpringRank can be used as Discrete Choice Model in some ways?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...Still a long way to go!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3492ddc01_0_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Bibliography</a:t>
            </a:r>
            <a:endParaRPr/>
          </a:p>
        </p:txBody>
      </p:sp>
      <p:sp>
        <p:nvSpPr>
          <p:cNvPr id="221" name="Google Shape;221;gc3492ddc01_0_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05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50"/>
              <a:buFont typeface="Times New Roman"/>
              <a:buAutoNum type="arabicPeriod"/>
            </a:pPr>
            <a:r>
              <a:rPr lang="en-US" sz="2550">
                <a:latin typeface="Times New Roman"/>
                <a:ea typeface="Times New Roman"/>
                <a:cs typeface="Times New Roman"/>
                <a:sym typeface="Times New Roman"/>
              </a:rPr>
              <a:t>Kenneth Train. “</a:t>
            </a:r>
            <a:r>
              <a:rPr lang="en-US" sz="2550" i="1">
                <a:latin typeface="Times New Roman"/>
                <a:ea typeface="Times New Roman"/>
                <a:cs typeface="Times New Roman"/>
                <a:sym typeface="Times New Roman"/>
              </a:rPr>
              <a:t>Discrete Choice Methods with Simulation.</a:t>
            </a:r>
            <a:r>
              <a:rPr lang="en-US" sz="2550">
                <a:latin typeface="Times New Roman"/>
                <a:ea typeface="Times New Roman"/>
                <a:cs typeface="Times New Roman"/>
                <a:sym typeface="Times New Roman"/>
              </a:rPr>
              <a:t>” March 8, 2002</a:t>
            </a:r>
            <a:endParaRPr sz="2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05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50"/>
              <a:buFont typeface="Times New Roman"/>
              <a:buAutoNum type="arabicPeriod"/>
            </a:pPr>
            <a:r>
              <a:rPr lang="en-US" sz="2550">
                <a:latin typeface="Times New Roman"/>
                <a:ea typeface="Times New Roman"/>
                <a:cs typeface="Times New Roman"/>
                <a:sym typeface="Times New Roman"/>
              </a:rPr>
              <a:t>Clauset and Larremore. </a:t>
            </a:r>
            <a:r>
              <a:rPr lang="en-US" sz="2550" i="1">
                <a:latin typeface="Times New Roman"/>
                <a:ea typeface="Times New Roman"/>
                <a:cs typeface="Times New Roman"/>
                <a:sym typeface="Times New Roman"/>
              </a:rPr>
              <a:t>“Network Analysis and Modeling, CSCI 5352 Lecture Notes.”</a:t>
            </a:r>
            <a:endParaRPr sz="2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05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50"/>
              <a:buFont typeface="Times New Roman"/>
              <a:buAutoNum type="arabicPeriod"/>
            </a:pPr>
            <a:r>
              <a:rPr lang="en-US" sz="2550">
                <a:latin typeface="Times New Roman"/>
                <a:ea typeface="Times New Roman"/>
                <a:cs typeface="Times New Roman"/>
                <a:sym typeface="Times New Roman"/>
              </a:rPr>
              <a:t>Caterina De Bacco, Daniel B. Larremore, and Christopher Moore. </a:t>
            </a:r>
            <a:r>
              <a:rPr lang="en-US" sz="2550" i="1">
                <a:latin typeface="Times New Roman"/>
                <a:ea typeface="Times New Roman"/>
                <a:cs typeface="Times New Roman"/>
                <a:sym typeface="Times New Roman"/>
              </a:rPr>
              <a:t>“A Physical Model for Efficient Ranking in Networks.”</a:t>
            </a:r>
            <a:endParaRPr sz="2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05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50"/>
              <a:buFont typeface="Times New Roman"/>
              <a:buAutoNum type="arabicPeriod"/>
            </a:pPr>
            <a:r>
              <a:rPr lang="en-US" sz="2550">
                <a:latin typeface="Times New Roman"/>
                <a:ea typeface="Times New Roman"/>
                <a:cs typeface="Times New Roman"/>
                <a:sym typeface="Times New Roman"/>
              </a:rPr>
              <a:t>Aparajithan Venkateswaran. </a:t>
            </a:r>
            <a:r>
              <a:rPr lang="en-US" sz="2550" i="1">
                <a:latin typeface="Times New Roman"/>
                <a:ea typeface="Times New Roman"/>
                <a:cs typeface="Times New Roman"/>
                <a:sym typeface="Times New Roman"/>
              </a:rPr>
              <a:t>“Understanding SpringRank through Random Utility Models, Identifiability, and Online Updates.” </a:t>
            </a:r>
            <a:r>
              <a:rPr lang="en-US" sz="2550">
                <a:latin typeface="Times New Roman"/>
                <a:ea typeface="Times New Roman"/>
                <a:cs typeface="Times New Roman"/>
                <a:sym typeface="Times New Roman"/>
              </a:rPr>
              <a:t>2020</a:t>
            </a:r>
            <a:endParaRPr sz="25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3492ddc01_0_41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Thanks for watching!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3492ddc01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We need to make choices every day...</a:t>
            </a:r>
            <a:endParaRPr/>
          </a:p>
        </p:txBody>
      </p:sp>
      <p:sp>
        <p:nvSpPr>
          <p:cNvPr id="104" name="Google Shape;104;gc3492ddc01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5" name="Google Shape;105;gc3492ddc01_0_0"/>
          <p:cNvPicPr preferRelativeResize="0"/>
          <p:nvPr/>
        </p:nvPicPr>
        <p:blipFill rotWithShape="1">
          <a:blip r:embed="rId3">
            <a:alphaModFix/>
          </a:blip>
          <a:srcRect l="5956" t="8635" r="7095" b="12574"/>
          <a:stretch/>
        </p:blipFill>
        <p:spPr>
          <a:xfrm>
            <a:off x="581925" y="1552875"/>
            <a:ext cx="7536524" cy="3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c3492ddc0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9430" y="2007130"/>
            <a:ext cx="3664375" cy="24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c3492ddc0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2975" y="2569850"/>
            <a:ext cx="4282174" cy="3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c3492ddc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025" y="2715275"/>
            <a:ext cx="6006675" cy="31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6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3492ddc01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Utilities of Decisions</a:t>
            </a:r>
            <a:endParaRPr/>
          </a:p>
        </p:txBody>
      </p:sp>
      <p:sp>
        <p:nvSpPr>
          <p:cNvPr id="115" name="Google Shape;115;gc3492ddc01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25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100"/>
              <a:buChar char="❖"/>
            </a:pPr>
            <a:r>
              <a:rPr lang="en-US" sz="3100"/>
              <a:t>“</a:t>
            </a:r>
            <a:r>
              <a:rPr lang="en-US" sz="3100" b="1"/>
              <a:t>Usefulness</a:t>
            </a:r>
            <a:r>
              <a:rPr lang="en-US" sz="3100"/>
              <a:t>; the quality of being of practical use”</a:t>
            </a:r>
            <a:endParaRPr sz="3100"/>
          </a:p>
          <a:p>
            <a:pPr marL="457200" lvl="0" indent="-425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Char char="❖"/>
            </a:pPr>
            <a:r>
              <a:rPr lang="en-US" sz="3100"/>
              <a:t>the </a:t>
            </a:r>
            <a:r>
              <a:rPr lang="en-US" sz="3100" b="1"/>
              <a:t>benefit</a:t>
            </a:r>
            <a:r>
              <a:rPr lang="en-US" sz="3100"/>
              <a:t> that the chosen option brings to you</a:t>
            </a:r>
            <a:endParaRPr sz="3100"/>
          </a:p>
          <a:p>
            <a:pPr marL="457200" lvl="0" indent="-425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Char char="❖"/>
            </a:pPr>
            <a:r>
              <a:rPr lang="en-US" sz="3100"/>
              <a:t>Choose the “</a:t>
            </a:r>
            <a:r>
              <a:rPr lang="en-US" sz="3100" b="1"/>
              <a:t>best</a:t>
            </a:r>
            <a:r>
              <a:rPr lang="en-US" sz="3100"/>
              <a:t>” by comparing utilities of options</a:t>
            </a:r>
            <a:endParaRPr sz="3100"/>
          </a:p>
          <a:p>
            <a:pPr marL="457200" lvl="0" indent="-425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Char char="❖"/>
            </a:pPr>
            <a:r>
              <a:rPr lang="en-US" sz="3100"/>
              <a:t>Predict the </a:t>
            </a:r>
            <a:r>
              <a:rPr lang="en-US" sz="3100" b="1"/>
              <a:t>choice probability</a:t>
            </a:r>
            <a:r>
              <a:rPr lang="en-US" sz="3100"/>
              <a:t> of a customer </a:t>
            </a:r>
            <a:endParaRPr sz="3100"/>
          </a:p>
          <a:p>
            <a:pPr marL="457200" lvl="0" indent="-425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Char char="❖"/>
            </a:pPr>
            <a:r>
              <a:rPr lang="en-US" sz="3100"/>
              <a:t>Build </a:t>
            </a:r>
            <a:r>
              <a:rPr lang="en-US" sz="3100" b="1"/>
              <a:t>a mathematical model</a:t>
            </a:r>
            <a:r>
              <a:rPr lang="en-US" sz="3100"/>
              <a:t> for utilities?</a:t>
            </a:r>
            <a:endParaRPr sz="3100"/>
          </a:p>
          <a:p>
            <a:pPr marL="914400" lvl="1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700"/>
              <a:buChar char="➢"/>
            </a:pPr>
            <a:r>
              <a:rPr lang="en-US" sz="2700" b="1">
                <a:solidFill>
                  <a:srgbClr val="E69138"/>
                </a:solidFill>
              </a:rPr>
              <a:t>Discrete Choice Models</a:t>
            </a:r>
            <a:endParaRPr sz="2700" b="1">
              <a:solidFill>
                <a:srgbClr val="E6913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3492ddc01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/>
              <a:t>Discrete Choice Models (DCM)</a:t>
            </a:r>
            <a:endParaRPr sz="4200"/>
          </a:p>
        </p:txBody>
      </p:sp>
      <p:sp>
        <p:nvSpPr>
          <p:cNvPr id="122" name="Google Shape;122;gc3492ddc01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43717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99974"/>
              <a:buChar char="❖"/>
            </a:pPr>
            <a:r>
              <a:rPr lang="en-US" sz="3862"/>
              <a:t>decision maker</a:t>
            </a:r>
            <a:endParaRPr sz="3862"/>
          </a:p>
          <a:p>
            <a:pPr marL="457200" lvl="0" indent="-4371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974"/>
              <a:buChar char="❖"/>
            </a:pPr>
            <a:r>
              <a:rPr lang="en-US" sz="3862"/>
              <a:t>alternatives/the choice set</a:t>
            </a:r>
            <a:endParaRPr sz="3862"/>
          </a:p>
          <a:p>
            <a:pPr marL="914400" lvl="1" indent="-4371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974"/>
              <a:buChar char="➢"/>
            </a:pPr>
            <a:r>
              <a:rPr lang="en-US" sz="3862"/>
              <a:t>3 criteria of defining the choice set</a:t>
            </a:r>
            <a:endParaRPr sz="3862"/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6566"/>
              <a:buNone/>
            </a:pPr>
            <a:r>
              <a:rPr lang="en-US" sz="3862"/>
              <a:t> </a:t>
            </a:r>
            <a:endParaRPr sz="3862"/>
          </a:p>
          <a:p>
            <a:pPr marL="1371600" lvl="2" indent="-437176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99974"/>
              <a:buChar char="■"/>
            </a:pPr>
            <a:r>
              <a:rPr lang="en-US" sz="3862"/>
              <a:t>mutually exclusive: </a:t>
            </a:r>
            <a:endParaRPr sz="3862"/>
          </a:p>
          <a:p>
            <a:pPr marL="1371600" lvl="2" indent="-4371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974"/>
              <a:buChar char="■"/>
            </a:pPr>
            <a:r>
              <a:rPr lang="en-US" sz="3862"/>
              <a:t>exhaustive: </a:t>
            </a:r>
            <a:endParaRPr sz="3862"/>
          </a:p>
          <a:p>
            <a:pPr marL="1371600" lvl="2" indent="-4371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974"/>
              <a:buChar char="■"/>
            </a:pPr>
            <a:r>
              <a:rPr lang="en-US" sz="3862"/>
              <a:t>finite(restrictive*):</a:t>
            </a:r>
            <a:endParaRPr sz="3862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62"/>
          </a:p>
        </p:txBody>
      </p:sp>
      <p:sp>
        <p:nvSpPr>
          <p:cNvPr id="123" name="Google Shape;123;gc3492ddc01_0_17"/>
          <p:cNvSpPr txBox="1"/>
          <p:nvPr/>
        </p:nvSpPr>
        <p:spPr>
          <a:xfrm>
            <a:off x="838200" y="3253350"/>
            <a:ext cx="836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-US" sz="3062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(example: restaurant--food menu)</a:t>
            </a:r>
            <a:endParaRPr sz="6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c3492ddc01_0_17"/>
          <p:cNvSpPr txBox="1"/>
          <p:nvPr/>
        </p:nvSpPr>
        <p:spPr>
          <a:xfrm>
            <a:off x="5584500" y="3901775"/>
            <a:ext cx="36246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62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only one dish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c3492ddc01_0_17"/>
          <p:cNvSpPr txBox="1"/>
          <p:nvPr/>
        </p:nvSpPr>
        <p:spPr>
          <a:xfrm>
            <a:off x="4309675" y="4362125"/>
            <a:ext cx="70440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62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lists all the possible dishes or combinations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c3492ddc01_0_17"/>
          <p:cNvSpPr txBox="1"/>
          <p:nvPr/>
        </p:nvSpPr>
        <p:spPr>
          <a:xfrm>
            <a:off x="5539525" y="4829600"/>
            <a:ext cx="4168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62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not sold by pieces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c3492ddc0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425" y="515649"/>
            <a:ext cx="3028325" cy="392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9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3492ddc01_0_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Utility in DCM</a:t>
            </a:r>
            <a:endParaRPr/>
          </a:p>
        </p:txBody>
      </p:sp>
      <p:sp>
        <p:nvSpPr>
          <p:cNvPr id="134" name="Google Shape;134;gc3492ddc01_0_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44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400"/>
              <a:buChar char="❖"/>
            </a:pPr>
            <a:r>
              <a:rPr lang="en-US" sz="3400"/>
              <a:t>Utility: U = β’x + ε</a:t>
            </a:r>
            <a:endParaRPr sz="3400"/>
          </a:p>
          <a:p>
            <a:pPr marL="914400" lvl="1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 b="1"/>
              <a:t>x,</a:t>
            </a:r>
            <a:r>
              <a:rPr lang="en-US" sz="2600"/>
              <a:t> </a:t>
            </a:r>
            <a:r>
              <a:rPr lang="en-US" sz="2600" b="1"/>
              <a:t>a vector of observed factors</a:t>
            </a:r>
            <a:endParaRPr sz="2600" b="1"/>
          </a:p>
          <a:p>
            <a:pPr marL="1371600" lvl="2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material, price, quality</a:t>
            </a:r>
            <a:endParaRPr sz="2600"/>
          </a:p>
          <a:p>
            <a:pPr marL="914400" lvl="1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 b="1"/>
              <a:t>ε,</a:t>
            </a:r>
            <a:r>
              <a:rPr lang="en-US" sz="2600"/>
              <a:t> </a:t>
            </a:r>
            <a:r>
              <a:rPr lang="en-US" sz="2600" b="1"/>
              <a:t>a variable of unobserved factors</a:t>
            </a:r>
            <a:endParaRPr sz="2600" b="1"/>
          </a:p>
          <a:p>
            <a:pPr marL="1371600" lvl="2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city to live</a:t>
            </a:r>
            <a:endParaRPr sz="2600"/>
          </a:p>
          <a:p>
            <a:pPr marL="914400" lvl="1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-US" sz="2600" b="1"/>
              <a:t>β, a vector of parameters</a:t>
            </a:r>
            <a:endParaRPr sz="2600" b="1"/>
          </a:p>
          <a:p>
            <a:pPr marL="1371600" lvl="2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weight of different factors</a:t>
            </a:r>
            <a:endParaRPr sz="2600"/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000"/>
          </a:p>
        </p:txBody>
      </p:sp>
      <p:pic>
        <p:nvPicPr>
          <p:cNvPr id="135" name="Google Shape;135;gc3492ddc0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149" y="562025"/>
            <a:ext cx="4108125" cy="54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3492ddc01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Choice Probability in DCM</a:t>
            </a:r>
            <a:endParaRPr/>
          </a:p>
        </p:txBody>
      </p:sp>
      <p:sp>
        <p:nvSpPr>
          <p:cNvPr id="142" name="Google Shape;142;gc3492ddc01_0_1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2326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44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400"/>
              <a:buChar char="❖"/>
            </a:pPr>
            <a:r>
              <a:rPr lang="en-US" sz="3400"/>
              <a:t>PDF of ε:</a:t>
            </a:r>
            <a:endParaRPr sz="3400"/>
          </a:p>
        </p:txBody>
      </p:sp>
      <p:pic>
        <p:nvPicPr>
          <p:cNvPr id="143" name="Google Shape;143;gc3492ddc01_0_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574" y="1901825"/>
            <a:ext cx="4251100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c3492ddc01_0_120"/>
          <p:cNvPicPr preferRelativeResize="0"/>
          <p:nvPr/>
        </p:nvPicPr>
        <p:blipFill rotWithShape="1">
          <a:blip r:embed="rId4">
            <a:alphaModFix/>
          </a:blip>
          <a:srcRect t="54497"/>
          <a:stretch/>
        </p:blipFill>
        <p:spPr>
          <a:xfrm>
            <a:off x="4872288" y="5341175"/>
            <a:ext cx="4640675" cy="14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c3492ddc01_0_120"/>
          <p:cNvSpPr txBox="1"/>
          <p:nvPr/>
        </p:nvSpPr>
        <p:spPr>
          <a:xfrm>
            <a:off x="2982700" y="5744425"/>
            <a:ext cx="22275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49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logit!</a:t>
            </a:r>
            <a:endParaRPr sz="49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c3492ddc01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875" y="2452175"/>
            <a:ext cx="278015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c3492ddc01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027" y="2559000"/>
            <a:ext cx="1132787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c3492ddc01_0_120"/>
          <p:cNvSpPr txBox="1"/>
          <p:nvPr/>
        </p:nvSpPr>
        <p:spPr>
          <a:xfrm>
            <a:off x="838200" y="2452175"/>
            <a:ext cx="352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44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❖"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CDF of ε, logit: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3492ddc01_0_120"/>
          <p:cNvSpPr txBox="1"/>
          <p:nvPr/>
        </p:nvSpPr>
        <p:spPr>
          <a:xfrm>
            <a:off x="838200" y="3160175"/>
            <a:ext cx="404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44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❖"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Choice Probability:  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c3492ddc01_0_120"/>
          <p:cNvPicPr preferRelativeResize="0"/>
          <p:nvPr/>
        </p:nvPicPr>
        <p:blipFill rotWithShape="1">
          <a:blip r:embed="rId4">
            <a:alphaModFix/>
          </a:blip>
          <a:srcRect t="35289" b="42726"/>
          <a:stretch/>
        </p:blipFill>
        <p:spPr>
          <a:xfrm>
            <a:off x="4885200" y="4565202"/>
            <a:ext cx="4640675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c3492ddc01_0_120"/>
          <p:cNvPicPr preferRelativeResize="0"/>
          <p:nvPr/>
        </p:nvPicPr>
        <p:blipFill rotWithShape="1">
          <a:blip r:embed="rId4">
            <a:alphaModFix/>
          </a:blip>
          <a:srcRect b="63910"/>
          <a:stretch/>
        </p:blipFill>
        <p:spPr>
          <a:xfrm>
            <a:off x="4885200" y="3334975"/>
            <a:ext cx="4640675" cy="11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c3492ddc01_0_120"/>
          <p:cNvSpPr/>
          <p:nvPr/>
        </p:nvSpPr>
        <p:spPr>
          <a:xfrm>
            <a:off x="5477025" y="6035225"/>
            <a:ext cx="1938600" cy="70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8510711f4_2_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Choice Probability in DCM</a:t>
            </a:r>
            <a:endParaRPr/>
          </a:p>
        </p:txBody>
      </p:sp>
      <p:sp>
        <p:nvSpPr>
          <p:cNvPr id="159" name="Google Shape;159;gc8510711f4_2_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3200"/>
              <a:t>Another definition of probability by comparison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2800"/>
              <a:t>Bradley-Terry-Luce Model (BTL), when i is preferred rather than j:</a:t>
            </a:r>
            <a:endParaRPr sz="2800"/>
          </a:p>
        </p:txBody>
      </p:sp>
      <p:pic>
        <p:nvPicPr>
          <p:cNvPr id="160" name="Google Shape;160;gc8510711f4_2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1282" y="3152907"/>
            <a:ext cx="4129450" cy="201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8510711f4_2_36"/>
          <p:cNvSpPr txBox="1"/>
          <p:nvPr/>
        </p:nvSpPr>
        <p:spPr>
          <a:xfrm>
            <a:off x="8160725" y="4338900"/>
            <a:ext cx="3568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Also </a:t>
            </a:r>
            <a:r>
              <a:rPr lang="en-US" sz="3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logit!</a:t>
            </a:r>
            <a:endParaRPr sz="32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Char char="-"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Difference can be important!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c8510711f4_2_36"/>
          <p:cNvSpPr txBox="1"/>
          <p:nvPr/>
        </p:nvSpPr>
        <p:spPr>
          <a:xfrm>
            <a:off x="0" y="4169550"/>
            <a:ext cx="5313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Calibri"/>
              <a:buChar char="-"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Only pairwise comparison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Calibri"/>
              <a:buChar char="-"/>
            </a:pPr>
            <a:r>
              <a:rPr lang="en-US" sz="3000" b="1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hard to deal with rankings with lots of options</a:t>
            </a: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000" b="1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3492ddc01_0_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Networks</a:t>
            </a:r>
            <a:endParaRPr/>
          </a:p>
        </p:txBody>
      </p:sp>
      <p:sp>
        <p:nvSpPr>
          <p:cNvPr id="169" name="Google Shape;169;gc3492ddc01_0_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❖"/>
            </a:pPr>
            <a:r>
              <a:rPr lang="en-US" sz="3200"/>
              <a:t>a graph formed by vertices and edges</a:t>
            </a:r>
            <a:endParaRPr sz="320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800"/>
              <a:t>a simple graph: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</a:endParaRPr>
          </a:p>
        </p:txBody>
      </p:sp>
      <p:pic>
        <p:nvPicPr>
          <p:cNvPr id="170" name="Google Shape;170;gc3492ddc01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00" y="2628350"/>
            <a:ext cx="5663076" cy="37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c3492ddc01_0_23"/>
          <p:cNvSpPr txBox="1"/>
          <p:nvPr/>
        </p:nvSpPr>
        <p:spPr>
          <a:xfrm>
            <a:off x="838200" y="3483575"/>
            <a:ext cx="4216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Reflects relationship between nodes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...Great tool for rankings!</a:t>
            </a:r>
            <a:endParaRPr sz="3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c3492ddc01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338" y="505050"/>
            <a:ext cx="29813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c3492ddc01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0575" y="1825613"/>
            <a:ext cx="19431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c3492ddc01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575" y="2290375"/>
            <a:ext cx="5108275" cy="7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c3492ddc01_0_29"/>
          <p:cNvPicPr preferRelativeResize="0"/>
          <p:nvPr/>
        </p:nvPicPr>
        <p:blipFill rotWithShape="1">
          <a:blip r:embed="rId3">
            <a:alphaModFix/>
          </a:blip>
          <a:srcRect l="66927"/>
          <a:stretch/>
        </p:blipFill>
        <p:spPr>
          <a:xfrm>
            <a:off x="6615400" y="1839675"/>
            <a:ext cx="4871475" cy="37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c3492ddc01_0_29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PageRank: by structural importance</a:t>
            </a:r>
            <a:endParaRPr/>
          </a:p>
        </p:txBody>
      </p:sp>
      <p:pic>
        <p:nvPicPr>
          <p:cNvPr id="182" name="Google Shape;182;gc3492ddc0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4625"/>
            <a:ext cx="5230400" cy="29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3492ddc01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425" y="2057771"/>
            <a:ext cx="4684275" cy="468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Widescreen</PresentationFormat>
  <Paragraphs>92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Encode Sans Condensed Thin</vt:lpstr>
      <vt:lpstr>Times New Roman</vt:lpstr>
      <vt:lpstr>Calibri</vt:lpstr>
      <vt:lpstr>Office Theme</vt:lpstr>
      <vt:lpstr>PowerPoint Presentation</vt:lpstr>
      <vt:lpstr>We need to make choices every day...</vt:lpstr>
      <vt:lpstr>Utilities of Decisions</vt:lpstr>
      <vt:lpstr>Discrete Choice Models (DCM)</vt:lpstr>
      <vt:lpstr>Utility in DCM</vt:lpstr>
      <vt:lpstr>Choice Probability in DCM</vt:lpstr>
      <vt:lpstr>Choice Probability in DCM</vt:lpstr>
      <vt:lpstr>Networks</vt:lpstr>
      <vt:lpstr>PageRank: by structural importance</vt:lpstr>
      <vt:lpstr>Question: from networks to choice model?</vt:lpstr>
      <vt:lpstr>Reconciliation: SpringRank</vt:lpstr>
      <vt:lpstr>Reconciliation: SpringRank</vt:lpstr>
      <vt:lpstr>Bibliography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Tingting Yang</dc:creator>
  <cp:lastModifiedBy>Anna Neufeld</cp:lastModifiedBy>
  <cp:revision>1</cp:revision>
  <dcterms:created xsi:type="dcterms:W3CDTF">2021-03-11T00:51:11Z</dcterms:created>
  <dcterms:modified xsi:type="dcterms:W3CDTF">2021-03-29T21:57:40Z</dcterms:modified>
</cp:coreProperties>
</file>